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4"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1"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1447799"/>
          </a:xfrm>
        </p:spPr>
        <p:txBody>
          <a:bodyPr/>
          <a:lstStyle/>
          <a:p>
            <a:r>
              <a:rPr lang="en-US" dirty="0" smtClean="0"/>
              <a:t>ABUSE OF DOMINANT POSITION</a:t>
            </a:r>
            <a:endParaRPr lang="en-US" dirty="0"/>
          </a:p>
        </p:txBody>
      </p:sp>
      <p:sp>
        <p:nvSpPr>
          <p:cNvPr id="3" name="Subtitle 2"/>
          <p:cNvSpPr>
            <a:spLocks noGrp="1"/>
          </p:cNvSpPr>
          <p:nvPr>
            <p:ph type="subTitle" idx="1"/>
          </p:nvPr>
        </p:nvSpPr>
        <p:spPr>
          <a:xfrm>
            <a:off x="1371600" y="2971800"/>
            <a:ext cx="6400800" cy="2514600"/>
          </a:xfrm>
        </p:spPr>
        <p:txBody>
          <a:bodyPr/>
          <a:lstStyle/>
          <a:p>
            <a:r>
              <a:rPr lang="en-US" dirty="0" smtClean="0">
                <a:solidFill>
                  <a:schemeClr val="tx1"/>
                </a:solidFill>
              </a:rPr>
              <a:t>(SECTION 4)</a:t>
            </a:r>
          </a:p>
          <a:p>
            <a:endParaRPr lang="en-US" dirty="0">
              <a:solidFill>
                <a:schemeClr val="tx1"/>
              </a:solidFill>
            </a:endParaRPr>
          </a:p>
          <a:p>
            <a:r>
              <a:rPr lang="en-US" sz="2400" dirty="0" smtClean="0">
                <a:solidFill>
                  <a:schemeClr val="tx1"/>
                </a:solidFill>
              </a:rPr>
              <a:t>- </a:t>
            </a:r>
            <a:r>
              <a:rPr lang="en-US" sz="2400" dirty="0" err="1" smtClean="0">
                <a:solidFill>
                  <a:schemeClr val="tx1"/>
                </a:solidFill>
              </a:rPr>
              <a:t>Carishma</a:t>
            </a:r>
            <a:r>
              <a:rPr lang="en-US" sz="2400" dirty="0" smtClean="0">
                <a:solidFill>
                  <a:schemeClr val="tx1"/>
                </a:solidFill>
              </a:rPr>
              <a:t> Singh</a:t>
            </a:r>
            <a:endParaRPr lang="en-US" sz="2400" dirty="0">
              <a:solidFill>
                <a:schemeClr val="tx1"/>
              </a:solidFill>
            </a:endParaRPr>
          </a:p>
        </p:txBody>
      </p:sp>
    </p:spTree>
    <p:extLst>
      <p:ext uri="{BB962C8B-B14F-4D97-AF65-F5344CB8AC3E}">
        <p14:creationId xmlns:p14="http://schemas.microsoft.com/office/powerpoint/2010/main" val="1041412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SSNIP Test/ </a:t>
            </a:r>
            <a:br>
              <a:rPr lang="en-US" sz="4000" dirty="0" smtClean="0"/>
            </a:br>
            <a:r>
              <a:rPr lang="en-US" sz="4000" dirty="0" smtClean="0"/>
              <a:t>Hypothetical Monopolistic Test</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SSNIP- </a:t>
            </a:r>
            <a:r>
              <a:rPr lang="en-US" dirty="0"/>
              <a:t>Small but significant and non-transitory increase in price</a:t>
            </a:r>
          </a:p>
          <a:p>
            <a:r>
              <a:rPr lang="en-US" dirty="0"/>
              <a:t>The test consists of observing whether a small increase in price (in the range of 5 -</a:t>
            </a:r>
            <a:r>
              <a:rPr lang="en-US" dirty="0" smtClean="0"/>
              <a:t> 10%) </a:t>
            </a:r>
            <a:r>
              <a:rPr lang="en-US" dirty="0"/>
              <a:t>would provoke a significant number of consumers to switch to another product (in fact, substitute product). </a:t>
            </a:r>
          </a:p>
          <a:p>
            <a:r>
              <a:rPr lang="en-US" dirty="0" smtClean="0"/>
              <a:t>If the answer is yes- the products are of the same market </a:t>
            </a:r>
            <a:r>
              <a:rPr lang="en-US" dirty="0" err="1" smtClean="0"/>
              <a:t>i.e</a:t>
            </a:r>
            <a:r>
              <a:rPr lang="en-US" dirty="0" smtClean="0"/>
              <a:t> they belong to a relevant product market.</a:t>
            </a:r>
          </a:p>
        </p:txBody>
      </p:sp>
    </p:spTree>
    <p:extLst>
      <p:ext uri="{BB962C8B-B14F-4D97-AF65-F5344CB8AC3E}">
        <p14:creationId xmlns:p14="http://schemas.microsoft.com/office/powerpoint/2010/main" val="3711014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An example of a relevant product market would include </a:t>
            </a:r>
            <a:r>
              <a:rPr lang="en-US" dirty="0"/>
              <a:t>O</a:t>
            </a:r>
            <a:r>
              <a:rPr lang="en-US" dirty="0" smtClean="0"/>
              <a:t>la and </a:t>
            </a:r>
            <a:r>
              <a:rPr lang="en-US" dirty="0" err="1"/>
              <a:t>U</a:t>
            </a:r>
            <a:r>
              <a:rPr lang="en-US" dirty="0" err="1" smtClean="0"/>
              <a:t>ber</a:t>
            </a:r>
            <a:r>
              <a:rPr lang="en-US" dirty="0" smtClean="0"/>
              <a:t>. (</a:t>
            </a:r>
            <a:r>
              <a:rPr lang="fr-FR" dirty="0"/>
              <a:t>Meru </a:t>
            </a:r>
            <a:r>
              <a:rPr lang="fr-FR" dirty="0" err="1"/>
              <a:t>Travels</a:t>
            </a:r>
            <a:r>
              <a:rPr lang="fr-FR" dirty="0"/>
              <a:t> Solutions </a:t>
            </a:r>
            <a:r>
              <a:rPr lang="fr-FR" dirty="0" err="1"/>
              <a:t>Pvt</a:t>
            </a:r>
            <a:r>
              <a:rPr lang="fr-FR" dirty="0"/>
              <a:t> Ltd v </a:t>
            </a:r>
            <a:r>
              <a:rPr lang="fr-FR" dirty="0" smtClean="0"/>
              <a:t>CCI)</a:t>
            </a:r>
            <a:endParaRPr lang="en-US" dirty="0" smtClean="0"/>
          </a:p>
          <a:p>
            <a:r>
              <a:rPr lang="en-US" dirty="0" smtClean="0"/>
              <a:t>According to the definition of s.2(t), if </a:t>
            </a:r>
            <a:r>
              <a:rPr lang="en-US" dirty="0"/>
              <a:t>O</a:t>
            </a:r>
            <a:r>
              <a:rPr lang="en-US" dirty="0" smtClean="0"/>
              <a:t>la increases prices, a significant number of consumers shift to </a:t>
            </a:r>
            <a:r>
              <a:rPr lang="en-US" dirty="0" err="1"/>
              <a:t>U</a:t>
            </a:r>
            <a:r>
              <a:rPr lang="en-US" dirty="0" err="1" smtClean="0"/>
              <a:t>ber</a:t>
            </a:r>
            <a:r>
              <a:rPr lang="en-US" dirty="0" smtClean="0"/>
              <a:t> wherever both are available.</a:t>
            </a:r>
            <a:endParaRPr lang="en-US" dirty="0"/>
          </a:p>
        </p:txBody>
      </p:sp>
    </p:spTree>
    <p:extLst>
      <p:ext uri="{BB962C8B-B14F-4D97-AF65-F5344CB8AC3E}">
        <p14:creationId xmlns:p14="http://schemas.microsoft.com/office/powerpoint/2010/main" val="4047656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RELEVANT </a:t>
            </a:r>
            <a:r>
              <a:rPr lang="en-US" dirty="0" smtClean="0"/>
              <a:t>GEOGRAPHICAL </a:t>
            </a:r>
            <a:r>
              <a:rPr lang="en-US" dirty="0"/>
              <a:t>MARKET</a:t>
            </a:r>
            <a:br>
              <a:rPr lang="en-US" dirty="0"/>
            </a:br>
            <a:r>
              <a:rPr lang="en-US" dirty="0"/>
              <a:t>s. </a:t>
            </a:r>
            <a:r>
              <a:rPr lang="en-US" dirty="0" smtClean="0"/>
              <a:t>2(s)</a:t>
            </a:r>
            <a:endParaRPr lang="en-US" dirty="0"/>
          </a:p>
        </p:txBody>
      </p:sp>
      <p:sp>
        <p:nvSpPr>
          <p:cNvPr id="3" name="Content Placeholder 2"/>
          <p:cNvSpPr>
            <a:spLocks noGrp="1"/>
          </p:cNvSpPr>
          <p:nvPr>
            <p:ph idx="1"/>
          </p:nvPr>
        </p:nvSpPr>
        <p:spPr/>
        <p:txBody>
          <a:bodyPr>
            <a:normAutofit fontScale="92500"/>
          </a:bodyPr>
          <a:lstStyle/>
          <a:p>
            <a:r>
              <a:rPr lang="en-US" dirty="0" smtClean="0"/>
              <a:t>Means a market comprising the area in which the </a:t>
            </a:r>
            <a:r>
              <a:rPr lang="en-US" u="sng" dirty="0" smtClean="0"/>
              <a:t>conditions of competition </a:t>
            </a:r>
            <a:r>
              <a:rPr lang="en-US" dirty="0" smtClean="0"/>
              <a:t>for supply of goods or provision of services or demand of goods or services are </a:t>
            </a:r>
            <a:r>
              <a:rPr lang="en-US" u="sng" dirty="0" smtClean="0"/>
              <a:t>distinctly homogeneous </a:t>
            </a:r>
            <a:r>
              <a:rPr lang="en-US" dirty="0" smtClean="0"/>
              <a:t>and can be distinguished from the conditions prevailing in the neighboring areas.</a:t>
            </a:r>
          </a:p>
          <a:p>
            <a:r>
              <a:rPr lang="en-US" dirty="0" smtClean="0"/>
              <a:t>This may be understood in terms of a boundary based on statehood, terrain, language, local requirements, consumer preferences etc.</a:t>
            </a:r>
            <a:endParaRPr lang="en-US" dirty="0"/>
          </a:p>
        </p:txBody>
      </p:sp>
    </p:spTree>
    <p:extLst>
      <p:ext uri="{BB962C8B-B14F-4D97-AF65-F5344CB8AC3E}">
        <p14:creationId xmlns:p14="http://schemas.microsoft.com/office/powerpoint/2010/main" val="2839032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r>
              <a:rPr lang="en-US" dirty="0" smtClean="0"/>
              <a:t>The question to be asked here is if the product is serviceable outside that territory and whether a consumer would go outside that boundary to purchase the same product/service?</a:t>
            </a:r>
          </a:p>
          <a:p>
            <a:r>
              <a:rPr lang="en-US" dirty="0" smtClean="0"/>
              <a:t>Example- horse milk (local requirements), bread (terrain), </a:t>
            </a:r>
            <a:r>
              <a:rPr lang="en-US" dirty="0"/>
              <a:t>E</a:t>
            </a:r>
            <a:r>
              <a:rPr lang="en-US" dirty="0" smtClean="0"/>
              <a:t>nglish to Malayalam books (language), </a:t>
            </a:r>
            <a:r>
              <a:rPr lang="en-US" dirty="0"/>
              <a:t>coffee </a:t>
            </a:r>
            <a:r>
              <a:rPr lang="en-US" dirty="0" smtClean="0"/>
              <a:t>(consumer preferences) </a:t>
            </a:r>
          </a:p>
          <a:p>
            <a:r>
              <a:rPr lang="en-US" dirty="0"/>
              <a:t> Maharashtra State Power Generation Limited v Coal India Limited and </a:t>
            </a:r>
            <a:r>
              <a:rPr lang="en-US" dirty="0" err="1"/>
              <a:t>Ors</a:t>
            </a:r>
            <a:r>
              <a:rPr lang="en-US" dirty="0"/>
              <a:t> </a:t>
            </a:r>
            <a:r>
              <a:rPr lang="en-US" dirty="0" smtClean="0"/>
              <a:t>delimited this to maximum of the entire territory of India and not beyond.- s.4(2)explanation (a)</a:t>
            </a:r>
            <a:endParaRPr lang="en-US" dirty="0"/>
          </a:p>
        </p:txBody>
      </p:sp>
    </p:spTree>
    <p:extLst>
      <p:ext uri="{BB962C8B-B14F-4D97-AF65-F5344CB8AC3E}">
        <p14:creationId xmlns:p14="http://schemas.microsoft.com/office/powerpoint/2010/main" val="1228563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 4(2) Abuse of DP if the enterprise</a:t>
            </a:r>
            <a:endParaRPr lang="en-US" dirty="0"/>
          </a:p>
        </p:txBody>
      </p:sp>
      <p:sp>
        <p:nvSpPr>
          <p:cNvPr id="3" name="Content Placeholder 2"/>
          <p:cNvSpPr>
            <a:spLocks noGrp="1"/>
          </p:cNvSpPr>
          <p:nvPr>
            <p:ph idx="1"/>
          </p:nvPr>
        </p:nvSpPr>
        <p:spPr>
          <a:xfrm>
            <a:off x="152400" y="990600"/>
            <a:ext cx="8839200" cy="5715000"/>
          </a:xfrm>
        </p:spPr>
        <p:txBody>
          <a:bodyPr>
            <a:normAutofit fontScale="77500" lnSpcReduction="20000"/>
          </a:bodyPr>
          <a:lstStyle/>
          <a:p>
            <a:pPr marL="514350" indent="-514350">
              <a:buAutoNum type="alphaLcParenBoth"/>
            </a:pPr>
            <a:r>
              <a:rPr lang="en-US" dirty="0" smtClean="0"/>
              <a:t>directly </a:t>
            </a:r>
            <a:r>
              <a:rPr lang="en-US" dirty="0"/>
              <a:t>or indirectly, imposes unfair or </a:t>
            </a:r>
            <a:r>
              <a:rPr lang="en-US" dirty="0" smtClean="0"/>
              <a:t>discriminatory-</a:t>
            </a:r>
          </a:p>
          <a:p>
            <a:pPr marL="971550" lvl="1" indent="-571500">
              <a:buAutoNum type="romanLcParenBoth"/>
            </a:pPr>
            <a:r>
              <a:rPr lang="en-US" dirty="0" smtClean="0"/>
              <a:t>Condition :</a:t>
            </a:r>
            <a:r>
              <a:rPr lang="en-US" dirty="0" err="1" smtClean="0"/>
              <a:t>eg</a:t>
            </a:r>
            <a:r>
              <a:rPr lang="en-US" dirty="0" smtClean="0"/>
              <a:t> purchase bundled goods </a:t>
            </a:r>
          </a:p>
          <a:p>
            <a:pPr marL="971550" lvl="1" indent="-571500">
              <a:buAutoNum type="romanLcParenBoth"/>
            </a:pPr>
            <a:r>
              <a:rPr lang="en-US" dirty="0" smtClean="0"/>
              <a:t>Price: </a:t>
            </a:r>
            <a:r>
              <a:rPr lang="en-US" dirty="0" err="1" smtClean="0"/>
              <a:t>eg</a:t>
            </a:r>
            <a:r>
              <a:rPr lang="en-US" dirty="0" smtClean="0"/>
              <a:t> excessive pricing or predatory pricing (amazon, </a:t>
            </a:r>
            <a:r>
              <a:rPr lang="en-US" dirty="0" err="1" smtClean="0"/>
              <a:t>uber</a:t>
            </a:r>
            <a:r>
              <a:rPr lang="en-US" dirty="0" smtClean="0"/>
              <a:t>)</a:t>
            </a:r>
          </a:p>
          <a:p>
            <a:pPr marL="0" indent="0">
              <a:buNone/>
            </a:pPr>
            <a:r>
              <a:rPr lang="en-US" dirty="0" smtClean="0"/>
              <a:t>(b) Limits or restricts-</a:t>
            </a:r>
          </a:p>
          <a:p>
            <a:pPr marL="971550" lvl="1" indent="-571500">
              <a:buAutoNum type="romanLcParenBoth"/>
            </a:pPr>
            <a:r>
              <a:rPr lang="en-US" dirty="0" smtClean="0"/>
              <a:t>Production (to increase demand)</a:t>
            </a:r>
          </a:p>
          <a:p>
            <a:pPr marL="971550" lvl="1" indent="-571500">
              <a:buAutoNum type="romanLcParenBoth"/>
            </a:pPr>
            <a:r>
              <a:rPr lang="en-US" dirty="0" smtClean="0"/>
              <a:t>Technical or scientific development</a:t>
            </a:r>
          </a:p>
          <a:p>
            <a:pPr marL="0" indent="0">
              <a:buNone/>
            </a:pPr>
            <a:r>
              <a:rPr lang="en-US" dirty="0" smtClean="0"/>
              <a:t>(c) </a:t>
            </a:r>
            <a:r>
              <a:rPr lang="en-US" dirty="0"/>
              <a:t> </a:t>
            </a:r>
            <a:r>
              <a:rPr lang="en-US" dirty="0" smtClean="0"/>
              <a:t>Indulges </a:t>
            </a:r>
            <a:r>
              <a:rPr lang="en-US" dirty="0"/>
              <a:t>in practice or practices resulting in denial of market access; </a:t>
            </a:r>
            <a:r>
              <a:rPr lang="en-US" dirty="0" smtClean="0"/>
              <a:t>or (</a:t>
            </a:r>
            <a:r>
              <a:rPr lang="en-US" dirty="0"/>
              <a:t>arbitrarily </a:t>
            </a:r>
            <a:r>
              <a:rPr lang="en-US" dirty="0" smtClean="0"/>
              <a:t>saying-I will sell my product to all but not you </a:t>
            </a:r>
            <a:r>
              <a:rPr lang="en-US" dirty="0" err="1" smtClean="0"/>
              <a:t>i.e</a:t>
            </a:r>
            <a:r>
              <a:rPr lang="en-US" dirty="0" smtClean="0"/>
              <a:t> exclusive dealing, tying: </a:t>
            </a:r>
            <a:r>
              <a:rPr lang="en-US" dirty="0" err="1"/>
              <a:t>Hilti</a:t>
            </a:r>
            <a:r>
              <a:rPr lang="en-US" dirty="0"/>
              <a:t> AG v Commission of the European </a:t>
            </a:r>
            <a:r>
              <a:rPr lang="en-US" dirty="0" smtClean="0"/>
              <a:t>Communities, Microsoft Corporation v. Commission)</a:t>
            </a:r>
          </a:p>
          <a:p>
            <a:pPr marL="0" indent="0">
              <a:buNone/>
            </a:pPr>
            <a:r>
              <a:rPr lang="en-US" dirty="0" smtClean="0"/>
              <a:t>(d) </a:t>
            </a:r>
            <a:r>
              <a:rPr lang="en-US" dirty="0"/>
              <a:t>M</a:t>
            </a:r>
            <a:r>
              <a:rPr lang="en-US" dirty="0" smtClean="0"/>
              <a:t>akes </a:t>
            </a:r>
            <a:r>
              <a:rPr lang="en-US" dirty="0"/>
              <a:t>conclusion of contracts subject to acceptance by other </a:t>
            </a:r>
            <a:r>
              <a:rPr lang="en-US" dirty="0" smtClean="0"/>
              <a:t>parties </a:t>
            </a:r>
            <a:r>
              <a:rPr lang="en-US" dirty="0"/>
              <a:t>which, by their nature or according to commercial usage, have no connection with the subject of such </a:t>
            </a:r>
            <a:r>
              <a:rPr lang="en-US" dirty="0" smtClean="0"/>
              <a:t>contracts</a:t>
            </a:r>
          </a:p>
          <a:p>
            <a:pPr marL="0" indent="0">
              <a:buNone/>
            </a:pPr>
            <a:r>
              <a:rPr lang="en-US" dirty="0" smtClean="0"/>
              <a:t>(e) </a:t>
            </a:r>
            <a:r>
              <a:rPr lang="en-US" dirty="0"/>
              <a:t>U</a:t>
            </a:r>
            <a:r>
              <a:rPr lang="en-US" dirty="0" smtClean="0"/>
              <a:t>ses </a:t>
            </a:r>
            <a:r>
              <a:rPr lang="en-US" dirty="0"/>
              <a:t>its dominant position in one relevant market to enter into, or protect, other relevant market</a:t>
            </a:r>
          </a:p>
        </p:txBody>
      </p:sp>
    </p:spTree>
    <p:extLst>
      <p:ext uri="{BB962C8B-B14F-4D97-AF65-F5344CB8AC3E}">
        <p14:creationId xmlns:p14="http://schemas.microsoft.com/office/powerpoint/2010/main" val="2613906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19(4)</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Factors considered by CCI to determine abuse of dominance-</a:t>
            </a:r>
          </a:p>
          <a:p>
            <a:r>
              <a:rPr lang="en-US" dirty="0" smtClean="0"/>
              <a:t>market </a:t>
            </a:r>
            <a:r>
              <a:rPr lang="en-US" dirty="0"/>
              <a:t>share of the </a:t>
            </a:r>
            <a:r>
              <a:rPr lang="en-US" dirty="0" smtClean="0"/>
              <a:t>enterprise</a:t>
            </a:r>
          </a:p>
          <a:p>
            <a:r>
              <a:rPr lang="en-US" dirty="0"/>
              <a:t>size and resources of the </a:t>
            </a:r>
            <a:r>
              <a:rPr lang="en-US" dirty="0" smtClean="0"/>
              <a:t>enterprise</a:t>
            </a:r>
          </a:p>
          <a:p>
            <a:r>
              <a:rPr lang="en-US" dirty="0"/>
              <a:t>size and importance of the </a:t>
            </a:r>
            <a:r>
              <a:rPr lang="en-US" dirty="0" smtClean="0"/>
              <a:t>competitors</a:t>
            </a:r>
          </a:p>
          <a:p>
            <a:r>
              <a:rPr lang="en-US" dirty="0"/>
              <a:t>economic power of the enterprise including commercial advantages over </a:t>
            </a:r>
            <a:r>
              <a:rPr lang="en-US" dirty="0" smtClean="0"/>
              <a:t>competitors</a:t>
            </a:r>
          </a:p>
          <a:p>
            <a:r>
              <a:rPr lang="en-US" dirty="0"/>
              <a:t>vertical integration of the enterprises or sale or service network of such </a:t>
            </a:r>
            <a:r>
              <a:rPr lang="en-US" dirty="0" smtClean="0"/>
              <a:t>enterprises</a:t>
            </a:r>
          </a:p>
          <a:p>
            <a:r>
              <a:rPr lang="en-US" dirty="0"/>
              <a:t>dependence of consumers on the enterprise</a:t>
            </a:r>
          </a:p>
        </p:txBody>
      </p:sp>
    </p:spTree>
    <p:extLst>
      <p:ext uri="{BB962C8B-B14F-4D97-AF65-F5344CB8AC3E}">
        <p14:creationId xmlns:p14="http://schemas.microsoft.com/office/powerpoint/2010/main" val="1869298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monopoly or dominant position whether acquired as a result of any statute or by virtue of being a Government company or a public sector undertaking or </a:t>
            </a:r>
            <a:r>
              <a:rPr lang="en-US" dirty="0" smtClean="0"/>
              <a:t>otherwise</a:t>
            </a:r>
          </a:p>
          <a:p>
            <a:r>
              <a:rPr lang="en-US" dirty="0"/>
              <a:t>entry barriers including barriers such as regulatory barriers, financial risk, high capital cost of entry, marketing entry barriers, technical entry barriers, economies of scale, high cost of substitutable goods or service for </a:t>
            </a:r>
            <a:r>
              <a:rPr lang="en-US" dirty="0" smtClean="0"/>
              <a:t>consumers</a:t>
            </a:r>
          </a:p>
          <a:p>
            <a:r>
              <a:rPr lang="en-US" dirty="0"/>
              <a:t>countervailing buying </a:t>
            </a:r>
            <a:r>
              <a:rPr lang="en-US" dirty="0" smtClean="0"/>
              <a:t>power</a:t>
            </a:r>
          </a:p>
          <a:p>
            <a:r>
              <a:rPr lang="en-US" dirty="0"/>
              <a:t>market structure and size of market</a:t>
            </a:r>
          </a:p>
        </p:txBody>
      </p:sp>
    </p:spTree>
    <p:extLst>
      <p:ext uri="{BB962C8B-B14F-4D97-AF65-F5344CB8AC3E}">
        <p14:creationId xmlns:p14="http://schemas.microsoft.com/office/powerpoint/2010/main" val="3397137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social obligations and social </a:t>
            </a:r>
            <a:r>
              <a:rPr lang="en-US" dirty="0" smtClean="0"/>
              <a:t>costs</a:t>
            </a:r>
          </a:p>
          <a:p>
            <a:r>
              <a:rPr lang="en-US" dirty="0"/>
              <a:t>relative advantage, by way of the contribution to the economic development, by the enterprise enjoying a dominant position having or likely to have appreciable adverse effect on </a:t>
            </a:r>
            <a:r>
              <a:rPr lang="en-US" dirty="0" smtClean="0"/>
              <a:t>competition</a:t>
            </a:r>
          </a:p>
          <a:p>
            <a:r>
              <a:rPr lang="en-US" dirty="0"/>
              <a:t>any other factor which the Commission may consider relevant for the inquiry.</a:t>
            </a:r>
          </a:p>
        </p:txBody>
      </p:sp>
    </p:spTree>
    <p:extLst>
      <p:ext uri="{BB962C8B-B14F-4D97-AF65-F5344CB8AC3E}">
        <p14:creationId xmlns:p14="http://schemas.microsoft.com/office/powerpoint/2010/main" val="3099005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RAGHAVAN COMMITTEE REPORT</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pPr marL="0" indent="0">
              <a:buNone/>
            </a:pPr>
            <a:r>
              <a:rPr lang="en-US" dirty="0"/>
              <a:t>Key questions for adjudication on abuse of dominance could include: </a:t>
            </a:r>
            <a:endParaRPr lang="en-US" dirty="0" smtClean="0"/>
          </a:p>
          <a:p>
            <a:pPr marL="0" indent="0">
              <a:buNone/>
            </a:pPr>
            <a:r>
              <a:rPr lang="en-US" dirty="0" smtClean="0"/>
              <a:t>• </a:t>
            </a:r>
            <a:r>
              <a:rPr lang="en-US" dirty="0"/>
              <a:t>How will the practice harm competition? </a:t>
            </a:r>
            <a:endParaRPr lang="en-US" dirty="0" smtClean="0"/>
          </a:p>
          <a:p>
            <a:pPr marL="0" indent="0">
              <a:buNone/>
            </a:pPr>
            <a:r>
              <a:rPr lang="en-US" dirty="0" smtClean="0"/>
              <a:t>• </a:t>
            </a:r>
            <a:r>
              <a:rPr lang="en-US" dirty="0"/>
              <a:t>Will it deter or prevent entry? </a:t>
            </a:r>
            <a:endParaRPr lang="en-US" dirty="0" smtClean="0"/>
          </a:p>
          <a:p>
            <a:pPr marL="0" indent="0">
              <a:buNone/>
            </a:pPr>
            <a:r>
              <a:rPr lang="en-US" dirty="0" smtClean="0"/>
              <a:t>• </a:t>
            </a:r>
            <a:r>
              <a:rPr lang="en-US" dirty="0"/>
              <a:t>Will it reduce incentives of the firm and its rivals to compete aggressively? </a:t>
            </a:r>
            <a:endParaRPr lang="en-US" dirty="0" smtClean="0"/>
          </a:p>
          <a:p>
            <a:pPr marL="0" indent="0">
              <a:buNone/>
            </a:pPr>
            <a:r>
              <a:rPr lang="en-US" dirty="0" smtClean="0"/>
              <a:t>• </a:t>
            </a:r>
            <a:r>
              <a:rPr lang="en-US" dirty="0"/>
              <a:t>Will it provide the dominant firm with an additional capacity to raise prices? </a:t>
            </a:r>
            <a:endParaRPr lang="en-US" dirty="0" smtClean="0"/>
          </a:p>
          <a:p>
            <a:pPr marL="0" indent="0">
              <a:buNone/>
            </a:pPr>
            <a:r>
              <a:rPr lang="en-US" dirty="0" smtClean="0"/>
              <a:t>• </a:t>
            </a:r>
            <a:r>
              <a:rPr lang="en-US" dirty="0"/>
              <a:t>Will it prevent investments in research and innovation? • Do consumers benefit from lower prices and/or greater product and service availability?</a:t>
            </a:r>
          </a:p>
        </p:txBody>
      </p:sp>
    </p:spTree>
    <p:extLst>
      <p:ext uri="{BB962C8B-B14F-4D97-AF65-F5344CB8AC3E}">
        <p14:creationId xmlns:p14="http://schemas.microsoft.com/office/powerpoint/2010/main" val="3864299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a:t>Thus, in the context of abuse of dominance, the efficacy of the law hinges on the following questions:  </a:t>
            </a:r>
            <a:endParaRPr lang="en-US" dirty="0" smtClean="0"/>
          </a:p>
          <a:p>
            <a:r>
              <a:rPr lang="en-US" dirty="0" smtClean="0"/>
              <a:t>Do </a:t>
            </a:r>
            <a:r>
              <a:rPr lang="en-US" dirty="0"/>
              <a:t>the provisions of the law make it too easy for a firm to be classified as dominant?  </a:t>
            </a:r>
            <a:endParaRPr lang="en-US" dirty="0" smtClean="0"/>
          </a:p>
          <a:p>
            <a:r>
              <a:rPr lang="en-US" dirty="0" smtClean="0"/>
              <a:t>Does </a:t>
            </a:r>
            <a:r>
              <a:rPr lang="en-US" dirty="0"/>
              <a:t>the law protect potential entrants from exclusionary </a:t>
            </a:r>
            <a:r>
              <a:rPr lang="en-US" dirty="0" smtClean="0"/>
              <a:t>behavior </a:t>
            </a:r>
            <a:r>
              <a:rPr lang="en-US" dirty="0"/>
              <a:t>by the incumbent firm(s)? </a:t>
            </a:r>
            <a:endParaRPr lang="en-US" dirty="0" smtClean="0"/>
          </a:p>
          <a:p>
            <a:r>
              <a:rPr lang="en-US" dirty="0" smtClean="0"/>
              <a:t> </a:t>
            </a:r>
            <a:r>
              <a:rPr lang="en-US" dirty="0"/>
              <a:t>Does the law seek to control the prices charged by dominant firms?  </a:t>
            </a:r>
            <a:endParaRPr lang="en-US" dirty="0" smtClean="0"/>
          </a:p>
          <a:p>
            <a:r>
              <a:rPr lang="en-US" dirty="0" smtClean="0"/>
              <a:t>Is </a:t>
            </a:r>
            <a:r>
              <a:rPr lang="en-US" dirty="0"/>
              <a:t>there a suitable test for predatory pricing?  </a:t>
            </a:r>
            <a:endParaRPr lang="en-US" dirty="0" smtClean="0"/>
          </a:p>
          <a:p>
            <a:r>
              <a:rPr lang="en-US" dirty="0" smtClean="0"/>
              <a:t>Is </a:t>
            </a:r>
            <a:r>
              <a:rPr lang="en-US" dirty="0"/>
              <a:t>there scope for applying the “rule of reason” to exclusionary vertical arrangements?</a:t>
            </a:r>
          </a:p>
        </p:txBody>
      </p:sp>
    </p:spTree>
    <p:extLst>
      <p:ext uri="{BB962C8B-B14F-4D97-AF65-F5344CB8AC3E}">
        <p14:creationId xmlns:p14="http://schemas.microsoft.com/office/powerpoint/2010/main" val="163119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DOMINANCE + ABUSE</a:t>
            </a:r>
            <a:endParaRPr lang="en-US" dirty="0"/>
          </a:p>
        </p:txBody>
      </p:sp>
      <p:sp>
        <p:nvSpPr>
          <p:cNvPr id="3" name="Content Placeholder 2"/>
          <p:cNvSpPr>
            <a:spLocks noGrp="1"/>
          </p:cNvSpPr>
          <p:nvPr>
            <p:ph idx="1"/>
          </p:nvPr>
        </p:nvSpPr>
        <p:spPr/>
        <p:txBody>
          <a:bodyPr/>
          <a:lstStyle/>
          <a:p>
            <a:r>
              <a:rPr lang="en-US" dirty="0" smtClean="0"/>
              <a:t>2 words- dominance+ abuse used under s.4</a:t>
            </a:r>
          </a:p>
          <a:p>
            <a:r>
              <a:rPr lang="en-US" dirty="0" smtClean="0"/>
              <a:t>Dominance per se is not anti competitive</a:t>
            </a:r>
          </a:p>
          <a:p>
            <a:r>
              <a:rPr lang="en-US" dirty="0" smtClean="0"/>
              <a:t>Dominance coupled with abusive conduct is anti competitive under the Competition Act.</a:t>
            </a:r>
          </a:p>
          <a:p>
            <a:pPr marL="0" indent="0">
              <a:buNone/>
            </a:pPr>
            <a:endParaRPr lang="en-US" dirty="0" smtClean="0"/>
          </a:p>
          <a:p>
            <a:r>
              <a:rPr lang="en-US" dirty="0" smtClean="0"/>
              <a:t>S.4(1) : No enterprise or group (</a:t>
            </a:r>
            <a:r>
              <a:rPr lang="en-US" sz="2400" dirty="0" smtClean="0"/>
              <a:t>s.5(b) explanation : group of enterprises- added via amendment of 2007</a:t>
            </a:r>
            <a:r>
              <a:rPr lang="en-US" dirty="0" smtClean="0"/>
              <a:t>) </a:t>
            </a:r>
            <a:r>
              <a:rPr lang="en-US" u="sng" dirty="0" smtClean="0"/>
              <a:t>shall</a:t>
            </a:r>
            <a:r>
              <a:rPr lang="en-US" dirty="0" smtClean="0"/>
              <a:t> abuse its dominant position</a:t>
            </a:r>
            <a:endParaRPr lang="en-US" dirty="0"/>
          </a:p>
        </p:txBody>
      </p:sp>
    </p:spTree>
    <p:extLst>
      <p:ext uri="{BB962C8B-B14F-4D97-AF65-F5344CB8AC3E}">
        <p14:creationId xmlns:p14="http://schemas.microsoft.com/office/powerpoint/2010/main" val="3627016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27: Orders by CCI after inquiry</a:t>
            </a:r>
            <a:endParaRPr lang="en-US" dirty="0"/>
          </a:p>
        </p:txBody>
      </p:sp>
      <p:sp>
        <p:nvSpPr>
          <p:cNvPr id="3" name="Content Placeholder 2"/>
          <p:cNvSpPr>
            <a:spLocks noGrp="1"/>
          </p:cNvSpPr>
          <p:nvPr>
            <p:ph idx="1"/>
          </p:nvPr>
        </p:nvSpPr>
        <p:spPr/>
        <p:txBody>
          <a:bodyPr/>
          <a:lstStyle/>
          <a:p>
            <a:r>
              <a:rPr lang="en-US" dirty="0"/>
              <a:t>Excel Crop </a:t>
            </a:r>
            <a:r>
              <a:rPr lang="en-US" dirty="0" smtClean="0"/>
              <a:t>Care</a:t>
            </a:r>
            <a:r>
              <a:rPr lang="en-US" dirty="0"/>
              <a:t> </a:t>
            </a:r>
            <a:r>
              <a:rPr lang="en-US" dirty="0" smtClean="0"/>
              <a:t>case laid </a:t>
            </a:r>
            <a:r>
              <a:rPr lang="en-US" dirty="0"/>
              <a:t>down a </a:t>
            </a:r>
            <a:r>
              <a:rPr lang="en-US" u="sng" dirty="0"/>
              <a:t>two-step approach</a:t>
            </a:r>
            <a:r>
              <a:rPr lang="en-US" dirty="0"/>
              <a:t> to determine the size of the penalty, requiring that the penalty:</a:t>
            </a:r>
          </a:p>
          <a:p>
            <a:r>
              <a:rPr lang="en-US" dirty="0"/>
              <a:t>should be based on the determination of the relevant turnover; and</a:t>
            </a:r>
          </a:p>
          <a:p>
            <a:r>
              <a:rPr lang="en-US" dirty="0"/>
              <a:t>should be determined after considering the </a:t>
            </a:r>
            <a:r>
              <a:rPr lang="en-US" u="sng" dirty="0"/>
              <a:t>aggravating and mitigating circumstances </a:t>
            </a:r>
            <a:r>
              <a:rPr lang="en-US" dirty="0"/>
              <a:t>rele­vant to each case.</a:t>
            </a:r>
          </a:p>
          <a:p>
            <a:endParaRPr lang="en-US" dirty="0"/>
          </a:p>
        </p:txBody>
      </p:sp>
    </p:spTree>
    <p:extLst>
      <p:ext uri="{BB962C8B-B14F-4D97-AF65-F5344CB8AC3E}">
        <p14:creationId xmlns:p14="http://schemas.microsoft.com/office/powerpoint/2010/main" val="2449333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the section relate to private enterprises only?</a:t>
            </a:r>
            <a:endParaRPr lang="en-US" dirty="0"/>
          </a:p>
        </p:txBody>
      </p:sp>
      <p:sp>
        <p:nvSpPr>
          <p:cNvPr id="3" name="Content Placeholder 2"/>
          <p:cNvSpPr>
            <a:spLocks noGrp="1"/>
          </p:cNvSpPr>
          <p:nvPr>
            <p:ph idx="1"/>
          </p:nvPr>
        </p:nvSpPr>
        <p:spPr/>
        <p:txBody>
          <a:bodyPr/>
          <a:lstStyle/>
          <a:p>
            <a:r>
              <a:rPr lang="en-US" u="sng" dirty="0" smtClean="0"/>
              <a:t>No</a:t>
            </a:r>
            <a:r>
              <a:rPr lang="en-US" dirty="0" smtClean="0"/>
              <a:t>, according to s. </a:t>
            </a:r>
            <a:r>
              <a:rPr lang="en-US" u="sng" dirty="0" smtClean="0"/>
              <a:t>2(h)</a:t>
            </a:r>
            <a:r>
              <a:rPr lang="en-US" dirty="0" smtClean="0"/>
              <a:t> the act is ownership neutral and equally applicable to private as well as government bodies acting in their </a:t>
            </a:r>
            <a:r>
              <a:rPr lang="en-US" u="sng" dirty="0" smtClean="0"/>
              <a:t>commercial capacities</a:t>
            </a:r>
            <a:r>
              <a:rPr lang="en-US" dirty="0" smtClean="0"/>
              <a:t>. </a:t>
            </a:r>
          </a:p>
          <a:p>
            <a:r>
              <a:rPr lang="en-US" dirty="0" smtClean="0"/>
              <a:t>This simply means that CCI can probe anti competitive conduct or abuse on their part. This does not mean that it gives them authority to frame policies of government.</a:t>
            </a:r>
            <a:endParaRPr lang="en-US" dirty="0"/>
          </a:p>
        </p:txBody>
      </p:sp>
    </p:spTree>
    <p:extLst>
      <p:ext uri="{BB962C8B-B14F-4D97-AF65-F5344CB8AC3E}">
        <p14:creationId xmlns:p14="http://schemas.microsoft.com/office/powerpoint/2010/main" val="412000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 MOTIVE</a:t>
            </a:r>
            <a:endParaRPr lang="en-US" dirty="0"/>
          </a:p>
        </p:txBody>
      </p:sp>
      <p:sp>
        <p:nvSpPr>
          <p:cNvPr id="3" name="Content Placeholder 2"/>
          <p:cNvSpPr>
            <a:spLocks noGrp="1"/>
          </p:cNvSpPr>
          <p:nvPr>
            <p:ph idx="1"/>
          </p:nvPr>
        </p:nvSpPr>
        <p:spPr>
          <a:xfrm>
            <a:off x="457200" y="1219200"/>
            <a:ext cx="8229600" cy="5486400"/>
          </a:xfrm>
        </p:spPr>
        <p:txBody>
          <a:bodyPr>
            <a:normAutofit fontScale="85000" lnSpcReduction="20000"/>
          </a:bodyPr>
          <a:lstStyle/>
          <a:p>
            <a:r>
              <a:rPr lang="en-US" dirty="0"/>
              <a:t>profit </a:t>
            </a:r>
            <a:r>
              <a:rPr lang="en-US" dirty="0" smtClean="0"/>
              <a:t>motive </a:t>
            </a:r>
            <a:r>
              <a:rPr lang="en-US" dirty="0"/>
              <a:t>is </a:t>
            </a:r>
            <a:r>
              <a:rPr lang="en-US" u="sng" dirty="0"/>
              <a:t>not a sine qua non </a:t>
            </a:r>
            <a:r>
              <a:rPr lang="en-US" dirty="0"/>
              <a:t>for </a:t>
            </a:r>
            <a:r>
              <a:rPr lang="en-US" dirty="0" smtClean="0"/>
              <a:t>qualification </a:t>
            </a:r>
            <a:r>
              <a:rPr lang="en-US" dirty="0"/>
              <a:t>as an </a:t>
            </a:r>
            <a:r>
              <a:rPr lang="en-US" dirty="0" smtClean="0"/>
              <a:t>enterprise that is engaged in abuse of its dominant position.</a:t>
            </a:r>
          </a:p>
          <a:p>
            <a:r>
              <a:rPr lang="en-US" dirty="0"/>
              <a:t>markets that do not reflect the traditional buyer-consumer </a:t>
            </a:r>
            <a:r>
              <a:rPr lang="en-US" dirty="0" smtClean="0"/>
              <a:t>relationship have also been penalized in the past by CCI</a:t>
            </a:r>
          </a:p>
          <a:p>
            <a:r>
              <a:rPr lang="en-US" dirty="0" smtClean="0"/>
              <a:t>Google has been accused for abuse of dominant position in EU, India and Russia at different points of time. </a:t>
            </a:r>
            <a:endParaRPr lang="en-US" dirty="0"/>
          </a:p>
          <a:p>
            <a:r>
              <a:rPr lang="en-US" dirty="0" smtClean="0"/>
              <a:t>Its contention that its service of search was free and hence it was not covered by s.4 was not accepted by CCI which stated that its generation of revenue was through advertising.</a:t>
            </a:r>
          </a:p>
          <a:p>
            <a:r>
              <a:rPr lang="en-US" dirty="0" smtClean="0"/>
              <a:t>It was consequently fined heavily for ‘search bias’, and abuse of dominant position.</a:t>
            </a:r>
            <a:endParaRPr lang="en-US" dirty="0"/>
          </a:p>
        </p:txBody>
      </p:sp>
    </p:spTree>
    <p:extLst>
      <p:ext uri="{BB962C8B-B14F-4D97-AF65-F5344CB8AC3E}">
        <p14:creationId xmlns:p14="http://schemas.microsoft.com/office/powerpoint/2010/main" val="914884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IDENTIFY ABUSE OF DP</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dirty="0" smtClean="0"/>
              <a:t>Identifying </a:t>
            </a:r>
            <a:r>
              <a:rPr lang="en-US" u="sng" dirty="0" smtClean="0"/>
              <a:t>relevant product market</a:t>
            </a:r>
            <a:r>
              <a:rPr lang="en-US" dirty="0" smtClean="0"/>
              <a:t> and </a:t>
            </a:r>
            <a:r>
              <a:rPr lang="en-US" u="sng" dirty="0" smtClean="0"/>
              <a:t>relevant geographical market </a:t>
            </a:r>
          </a:p>
          <a:p>
            <a:r>
              <a:rPr lang="en-US" u="sng" dirty="0" smtClean="0"/>
              <a:t>Assessment of the dominance</a:t>
            </a:r>
            <a:r>
              <a:rPr lang="en-US" dirty="0" smtClean="0"/>
              <a:t> of the enterprise/ group in question</a:t>
            </a:r>
          </a:p>
          <a:p>
            <a:r>
              <a:rPr lang="en-US" dirty="0" smtClean="0"/>
              <a:t>Determining whether the dominant enterprise has </a:t>
            </a:r>
            <a:r>
              <a:rPr lang="en-US" u="sng" dirty="0" smtClean="0"/>
              <a:t>pursued any activity</a:t>
            </a:r>
            <a:r>
              <a:rPr lang="en-US" dirty="0" smtClean="0"/>
              <a:t> that is abusive in nature </a:t>
            </a:r>
            <a:r>
              <a:rPr lang="en-US" dirty="0" err="1" smtClean="0"/>
              <a:t>i.e</a:t>
            </a:r>
            <a:r>
              <a:rPr lang="en-US" dirty="0" smtClean="0"/>
              <a:t> identifying if the enterprise used its dominance to abuse the market or its competitors or its consumers</a:t>
            </a:r>
          </a:p>
          <a:p>
            <a:pPr marL="0" indent="0">
              <a:buNone/>
            </a:pPr>
            <a:r>
              <a:rPr lang="en-US" sz="2800" dirty="0" smtClean="0"/>
              <a:t>What is my market </a:t>
            </a:r>
            <a:r>
              <a:rPr lang="en-US" sz="2800" dirty="0" smtClean="0">
                <a:sym typeface="Wingdings" panose="05000000000000000000" pitchFamily="2" charset="2"/>
              </a:rPr>
              <a:t> Am I dominant? Am I abusive?</a:t>
            </a:r>
            <a:endParaRPr lang="en-US" sz="2800" dirty="0"/>
          </a:p>
        </p:txBody>
      </p:sp>
    </p:spTree>
    <p:extLst>
      <p:ext uri="{BB962C8B-B14F-4D97-AF65-F5344CB8AC3E}">
        <p14:creationId xmlns:p14="http://schemas.microsoft.com/office/powerpoint/2010/main" val="11618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4(2)</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marL="0" indent="0">
              <a:buNone/>
            </a:pPr>
            <a:r>
              <a:rPr lang="en-US" dirty="0" smtClean="0"/>
              <a:t>S.4(2) Explanation defines </a:t>
            </a:r>
            <a:r>
              <a:rPr lang="en-US" u="sng" dirty="0" smtClean="0"/>
              <a:t>dominant position</a:t>
            </a:r>
            <a:r>
              <a:rPr lang="en-US" dirty="0" smtClean="0"/>
              <a:t> as “a position of strength, enjoyed by an enterprise, in the relevant market, in India which enables it to-</a:t>
            </a:r>
          </a:p>
          <a:p>
            <a:pPr>
              <a:buFont typeface="Wingdings" panose="05000000000000000000" pitchFamily="2" charset="2"/>
              <a:buChar char="Ø"/>
            </a:pPr>
            <a:r>
              <a:rPr lang="en-US" dirty="0" smtClean="0"/>
              <a:t>OPERATE INDEPENDENTLY of competitive forces prevailing in the relevant market (IRCTC)</a:t>
            </a:r>
          </a:p>
          <a:p>
            <a:pPr>
              <a:buFont typeface="Wingdings" panose="05000000000000000000" pitchFamily="2" charset="2"/>
              <a:buChar char="Ø"/>
            </a:pPr>
            <a:r>
              <a:rPr lang="en-US" dirty="0" smtClean="0"/>
              <a:t>AFFECT ITS COMPETITORS or consumers or the relevant market in its favor (Air India few years ago-shares able to affect the market)</a:t>
            </a:r>
          </a:p>
          <a:p>
            <a:endParaRPr lang="en-US" dirty="0"/>
          </a:p>
        </p:txBody>
      </p:sp>
    </p:spTree>
    <p:extLst>
      <p:ext uri="{BB962C8B-B14F-4D97-AF65-F5344CB8AC3E}">
        <p14:creationId xmlns:p14="http://schemas.microsoft.com/office/powerpoint/2010/main" val="237863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ABUSIVE CONDUCT</a:t>
            </a:r>
            <a:endParaRPr lang="en-US" dirty="0"/>
          </a:p>
        </p:txBody>
      </p:sp>
      <p:sp>
        <p:nvSpPr>
          <p:cNvPr id="3" name="Content Placeholder 2"/>
          <p:cNvSpPr>
            <a:spLocks noGrp="1"/>
          </p:cNvSpPr>
          <p:nvPr>
            <p:ph idx="1"/>
          </p:nvPr>
        </p:nvSpPr>
        <p:spPr/>
        <p:txBody>
          <a:bodyPr/>
          <a:lstStyle/>
          <a:p>
            <a:r>
              <a:rPr lang="en-US" dirty="0" smtClean="0"/>
              <a:t>Abusive conduct may be viewed as using the position of dominance to affect the competitor’s business or the consumer’s freedom of choice or the flow of market forces while also making sure that your position of dominance is unaffected.</a:t>
            </a:r>
            <a:endParaRPr lang="en-US" dirty="0"/>
          </a:p>
        </p:txBody>
      </p:sp>
    </p:spTree>
    <p:extLst>
      <p:ext uri="{BB962C8B-B14F-4D97-AF65-F5344CB8AC3E}">
        <p14:creationId xmlns:p14="http://schemas.microsoft.com/office/powerpoint/2010/main" val="340965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RELEVANT MARKETS </a:t>
            </a:r>
            <a:br>
              <a:rPr lang="en-US" dirty="0" smtClean="0"/>
            </a:br>
            <a:r>
              <a:rPr lang="en-US" dirty="0" smtClean="0"/>
              <a:t>s. 2(r)</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algn="ctr"/>
            <a:r>
              <a:rPr lang="en-US" dirty="0" smtClean="0"/>
              <a:t>May be determined by the Commission</a:t>
            </a:r>
          </a:p>
          <a:p>
            <a:pPr marL="0" indent="0" algn="ctr">
              <a:buNone/>
            </a:pPr>
            <a:endParaRPr lang="en-US" dirty="0"/>
          </a:p>
          <a:p>
            <a:pPr marL="0" indent="0" algn="ctr">
              <a:buNone/>
            </a:pPr>
            <a:r>
              <a:rPr lang="en-US" dirty="0" smtClean="0"/>
              <a:t> A relevant market is of 2 types- </a:t>
            </a:r>
          </a:p>
          <a:p>
            <a:pPr algn="ctr">
              <a:buFont typeface="Wingdings" panose="05000000000000000000" pitchFamily="2" charset="2"/>
              <a:buChar char="ü"/>
            </a:pPr>
            <a:r>
              <a:rPr lang="en-US" dirty="0" smtClean="0"/>
              <a:t>Relevant Product Market</a:t>
            </a:r>
          </a:p>
          <a:p>
            <a:pPr algn="ctr">
              <a:buFont typeface="Wingdings" panose="05000000000000000000" pitchFamily="2" charset="2"/>
              <a:buChar char="ü"/>
            </a:pPr>
            <a:r>
              <a:rPr lang="en-US" dirty="0" smtClean="0"/>
              <a:t>Relevant Geographical market</a:t>
            </a:r>
            <a:endParaRPr lang="en-US" dirty="0"/>
          </a:p>
        </p:txBody>
      </p:sp>
    </p:spTree>
    <p:extLst>
      <p:ext uri="{BB962C8B-B14F-4D97-AF65-F5344CB8AC3E}">
        <p14:creationId xmlns:p14="http://schemas.microsoft.com/office/powerpoint/2010/main" val="4057394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RELEVANT PRODUCT MARKET</a:t>
            </a:r>
            <a:br>
              <a:rPr lang="en-US" dirty="0" smtClean="0"/>
            </a:br>
            <a:r>
              <a:rPr lang="en-US" dirty="0" smtClean="0"/>
              <a:t>s. 2(t)</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dirty="0" smtClean="0"/>
              <a:t>Means a market comprising all those products or services which are regarded as INTERCHANGEABLE or SUBSTITUTABLE by the </a:t>
            </a:r>
            <a:r>
              <a:rPr lang="en-US" u="sng" dirty="0" smtClean="0"/>
              <a:t>consumer</a:t>
            </a:r>
            <a:r>
              <a:rPr lang="en-US" dirty="0" smtClean="0"/>
              <a:t>, by reason of </a:t>
            </a:r>
            <a:r>
              <a:rPr lang="en-US" u="sng" dirty="0" smtClean="0"/>
              <a:t>characteristics</a:t>
            </a:r>
            <a:r>
              <a:rPr lang="en-US" dirty="0" smtClean="0"/>
              <a:t> of the products or services, their </a:t>
            </a:r>
            <a:r>
              <a:rPr lang="en-US" u="sng" dirty="0" smtClean="0"/>
              <a:t>prices</a:t>
            </a:r>
            <a:r>
              <a:rPr lang="en-US" dirty="0" smtClean="0"/>
              <a:t> and </a:t>
            </a:r>
            <a:r>
              <a:rPr lang="en-US" u="sng" dirty="0" smtClean="0"/>
              <a:t>intended use</a:t>
            </a:r>
          </a:p>
          <a:p>
            <a:r>
              <a:rPr lang="en-US" dirty="0" smtClean="0"/>
              <a:t>A company may be manufacturing multiple products or offering multiple services. These need to be separated to check for interchangeability and substitution. </a:t>
            </a:r>
            <a:r>
              <a:rPr lang="en-US" dirty="0" err="1" smtClean="0"/>
              <a:t>Eg</a:t>
            </a:r>
            <a:r>
              <a:rPr lang="en-US" dirty="0" smtClean="0"/>
              <a:t>- Dove soap, and </a:t>
            </a:r>
            <a:r>
              <a:rPr lang="en-US" dirty="0" err="1" smtClean="0"/>
              <a:t>Bru</a:t>
            </a:r>
            <a:r>
              <a:rPr lang="en-US" dirty="0" smtClean="0"/>
              <a:t> coffee (Hindustan Unilever)</a:t>
            </a:r>
            <a:endParaRPr lang="en-US" dirty="0"/>
          </a:p>
        </p:txBody>
      </p:sp>
    </p:spTree>
    <p:extLst>
      <p:ext uri="{BB962C8B-B14F-4D97-AF65-F5344CB8AC3E}">
        <p14:creationId xmlns:p14="http://schemas.microsoft.com/office/powerpoint/2010/main" val="502528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1202</Words>
  <Application>Microsoft Office PowerPoint</Application>
  <PresentationFormat>On-screen Show (4:3)</PresentationFormat>
  <Paragraphs>96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ABUSE OF DOMINANT POSITION</vt:lpstr>
      <vt:lpstr>DOMINANCE + ABUSE</vt:lpstr>
      <vt:lpstr>Does the section relate to private enterprises only?</vt:lpstr>
      <vt:lpstr>PROFIT MOTIVE</vt:lpstr>
      <vt:lpstr>STEPS TO IDENTIFY ABUSE OF DP</vt:lpstr>
      <vt:lpstr>s. 4(2)</vt:lpstr>
      <vt:lpstr>ABUSIVE CONDUCT</vt:lpstr>
      <vt:lpstr>RELEVANT MARKETS  s. 2(r)</vt:lpstr>
      <vt:lpstr>RELEVANT PRODUCT MARKET s. 2(t)</vt:lpstr>
      <vt:lpstr>SSNIP Test/  Hypothetical Monopolistic Test</vt:lpstr>
      <vt:lpstr>example</vt:lpstr>
      <vt:lpstr>RELEVANT GEOGRAPHICAL MARKET s. 2(s)</vt:lpstr>
      <vt:lpstr>example</vt:lpstr>
      <vt:lpstr>S. 4(2) Abuse of DP if the enterprise</vt:lpstr>
      <vt:lpstr>s. 19(4)</vt:lpstr>
      <vt:lpstr>PowerPoint Presentation</vt:lpstr>
      <vt:lpstr>PowerPoint Presentation</vt:lpstr>
      <vt:lpstr>RAGHAVAN COMMITTEE REPORT</vt:lpstr>
      <vt:lpstr>PowerPoint Presentation</vt:lpstr>
      <vt:lpstr>S. 27: Orders by CCI after inquiry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ABUSE OF DOMINANT POSITION</dc:title>
  <dc:creator>Carishma Singh</dc:creator>
  <cp:lastModifiedBy>Windows User</cp:lastModifiedBy>
  <cp:revision>25</cp:revision>
  <dcterms:created xsi:type="dcterms:W3CDTF">2006-08-16T00:00:00Z</dcterms:created>
  <dcterms:modified xsi:type="dcterms:W3CDTF">2020-04-14T07:43:04Z</dcterms:modified>
</cp:coreProperties>
</file>